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&lt;Beatriz Calzadilla&gt;</a:t>
            </a:r>
          </a:p>
          <a:p>
            <a:r>
              <a:rPr lang="en-US" dirty="0">
                <a:solidFill>
                  <a:schemeClr val="bg2"/>
                </a:solidFill>
                <a:latin typeface="Abadi" panose="020B0604020104020204" pitchFamily="34" charset="0"/>
                <a:ea typeface="SF Pro" pitchFamily="2" charset="0"/>
                <a:cs typeface="SF Pro" pitchFamily="2" charset="0"/>
              </a:rPr>
              <a:t>&lt;June 19th&gt;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lvl="0"/>
            <a:r>
              <a:rPr lang="en-US" sz="2200" dirty="0">
                <a:solidFill>
                  <a:schemeClr val="accent3">
                    <a:lumMod val="25000"/>
                  </a:schemeClr>
                </a:solidFill>
                <a:latin typeface="Abadi" panose="020B0604020104020204" pitchFamily="34" charset="0"/>
              </a:rPr>
              <a:t>Data collected from API and web scraping was first inspected to identify missing or duplicate values.</a:t>
            </a:r>
          </a:p>
          <a:p>
            <a:pPr lvl="0"/>
            <a:r>
              <a:rPr lang="en-US" sz="2200" dirty="0">
                <a:solidFill>
                  <a:schemeClr val="accent3">
                    <a:lumMod val="25000"/>
                  </a:schemeClr>
                </a:solidFill>
                <a:latin typeface="Abadi" panose="020B0604020104020204" pitchFamily="34" charset="0"/>
              </a:rPr>
              <a:t>Rows with missing target values were removed, and categorical variables were encoded using one-hot encoding.</a:t>
            </a:r>
          </a:p>
          <a:p>
            <a:pPr lvl="0"/>
            <a:r>
              <a:rPr lang="en-US" sz="2200" dirty="0">
                <a:solidFill>
                  <a:schemeClr val="accent3">
                    <a:lumMod val="25000"/>
                  </a:schemeClr>
                </a:solidFill>
                <a:latin typeface="Abadi" panose="020B0604020104020204" pitchFamily="34" charset="0"/>
              </a:rPr>
              <a:t>Features were renamed for consistency, and column types were adjusted to enable model training.</a:t>
            </a:r>
          </a:p>
          <a:p>
            <a:pPr lvl="0"/>
            <a:r>
              <a:rPr lang="en-US" sz="2200" dirty="0">
                <a:solidFill>
                  <a:schemeClr val="accent3">
                    <a:lumMod val="25000"/>
                  </a:schemeClr>
                </a:solidFill>
                <a:latin typeface="Abadi" panose="020B0604020104020204" pitchFamily="34" charset="0"/>
              </a:rPr>
              <a:t>The final dataset was balanced and cleaned to improve prediction accuracy in later stages.</a:t>
            </a:r>
          </a:p>
          <a:p>
            <a:pPr marL="0" indent="0">
              <a:buNone/>
            </a:pPr>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4320"/>
            <a:ext cx="9745589" cy="4351338"/>
          </a:xfrm>
          <a:prstGeom prst="rect">
            <a:avLst/>
          </a:prstGeom>
        </p:spPr>
        <p:txBody>
          <a:bodyPr lIns="91440" tIns="45720" rIns="91440" bIns="45720" anchor="t"/>
          <a:lstStyle/>
          <a:p>
            <a:pPr marL="0" indent="0">
              <a:buNone/>
            </a:pPr>
            <a:r>
              <a:rPr lang="en-US" sz="2200" dirty="0">
                <a:solidFill>
                  <a:schemeClr val="accent3">
                    <a:lumMod val="25000"/>
                  </a:schemeClr>
                </a:solidFill>
                <a:latin typeface="Abadi" panose="020B0604020104020204" pitchFamily="34" charset="0"/>
              </a:rPr>
              <a:t>Several charts were plotted to explore the relationship between payload mass, launch site, orbit type, and mission success. A scatter plot charts was used to assess the correlation between payload mass and launch site, as well as flight number and orbit type. A bar chat was used to visualize the correlation between orbit type and success rate and a line chart to do a follow up of the success rate over the years. These visualizations supported pattern recognition and variable selection for predictive modeling.</a:t>
            </a:r>
          </a:p>
          <a:p>
            <a:pPr marL="0" indent="0">
              <a:buNone/>
            </a:pPr>
            <a:endParaRPr lang="en-US" dirty="0"/>
          </a:p>
          <a:p>
            <a:pPr marL="0" indent="0">
              <a:buNone/>
            </a:pPr>
            <a:endParaRPr lang="en-US" dirty="0"/>
          </a:p>
          <a:p>
            <a:pPr marL="0" indent="0">
              <a:buNone/>
            </a:pPr>
            <a:r>
              <a:rPr lang="en-US" sz="2200" dirty="0">
                <a:solidFill>
                  <a:schemeClr val="accent3">
                    <a:lumMod val="25000"/>
                  </a:schemeClr>
                </a:solidFill>
                <a:latin typeface="Abadi" panose="020B0604020104020204" pitchFamily="34" charset="0"/>
              </a:rPr>
              <a:t>https://github.com/betica07/DSc_CapstoneProject_IBM.git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lvl="0"/>
            <a:r>
              <a:rPr lang="en-US" sz="2200" dirty="0">
                <a:solidFill>
                  <a:schemeClr val="accent3">
                    <a:lumMod val="25000"/>
                  </a:schemeClr>
                </a:solidFill>
                <a:latin typeface="Abadi" panose="020B0604020104020204" pitchFamily="34" charset="0"/>
              </a:rPr>
              <a:t>Queried and counted successful launches grouped by launch site.</a:t>
            </a:r>
          </a:p>
          <a:p>
            <a:pPr lvl="0"/>
            <a:r>
              <a:rPr lang="en-US" sz="2200" dirty="0">
                <a:solidFill>
                  <a:schemeClr val="accent3">
                    <a:lumMod val="25000"/>
                  </a:schemeClr>
                </a:solidFill>
                <a:latin typeface="Abadi" panose="020B0604020104020204" pitchFamily="34" charset="0"/>
              </a:rPr>
              <a:t>Analyzed the total number of launches from the site with the highest success rate.</a:t>
            </a:r>
          </a:p>
          <a:p>
            <a:pPr lvl="0"/>
            <a:r>
              <a:rPr lang="en-US" sz="2200" dirty="0">
                <a:solidFill>
                  <a:schemeClr val="accent3">
                    <a:lumMod val="25000"/>
                  </a:schemeClr>
                </a:solidFill>
                <a:latin typeface="Abadi" panose="020B0604020104020204" pitchFamily="34" charset="0"/>
              </a:rPr>
              <a:t>Retrieved missions with payloads over 4000 kg targeting Low Earth Orbit (LEO).</a:t>
            </a:r>
          </a:p>
          <a:p>
            <a:pPr lvl="0"/>
            <a:r>
              <a:rPr lang="en-US" sz="2200" dirty="0">
                <a:solidFill>
                  <a:schemeClr val="accent3">
                    <a:lumMod val="25000"/>
                  </a:schemeClr>
                </a:solidFill>
                <a:latin typeface="Abadi" panose="020B0604020104020204" pitchFamily="34" charset="0"/>
              </a:rPr>
              <a:t>Filtered and ranked launches by success and payload mass, limiting to the top 5 entries.</a:t>
            </a:r>
          </a:p>
          <a:p>
            <a:pPr lvl="0"/>
            <a:r>
              <a:rPr lang="en-US" sz="2200" dirty="0">
                <a:solidFill>
                  <a:schemeClr val="accent3">
                    <a:lumMod val="25000"/>
                  </a:schemeClr>
                </a:solidFill>
                <a:latin typeface="Abadi" panose="020B0604020104020204" pitchFamily="34" charset="0"/>
              </a:rPr>
              <a:t>Grouped data by booster version and launch site to identify the most frequent combinations.</a:t>
            </a:r>
          </a:p>
          <a:p>
            <a:pPr marL="0" indent="0">
              <a:buNone/>
            </a:pPr>
            <a:endParaRPr lang="en-US" dirty="0"/>
          </a:p>
          <a:p>
            <a:pPr marL="0" indent="0">
              <a:buNone/>
            </a:pPr>
            <a:r>
              <a:rPr lang="en-US" sz="2200" dirty="0">
                <a:solidFill>
                  <a:schemeClr val="accent3">
                    <a:lumMod val="25000"/>
                  </a:schemeClr>
                </a:solidFill>
                <a:latin typeface="Abadi" panose="020B0604020104020204" pitchFamily="34" charset="0"/>
              </a:rPr>
              <a:t>https://github.com/betica07/DSc_CapstoneProject_IBM.git</a:t>
            </a:r>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3459"/>
            <a:ext cx="10515600" cy="4351338"/>
          </a:xfrm>
          <a:prstGeom prst="rect">
            <a:avLst/>
          </a:prstGeom>
        </p:spPr>
        <p:txBody>
          <a:bodyPr>
            <a:normAutofit/>
          </a:bodyPr>
          <a:lstStyle/>
          <a:p>
            <a:pPr lvl="0">
              <a:lnSpc>
                <a:spcPct val="100000"/>
              </a:lnSpc>
              <a:spcBef>
                <a:spcPts val="1400"/>
              </a:spcBef>
            </a:pPr>
            <a:r>
              <a:rPr lang="en-US" sz="2200" dirty="0">
                <a:solidFill>
                  <a:schemeClr val="accent3">
                    <a:lumMod val="25000"/>
                  </a:schemeClr>
                </a:solidFill>
                <a:latin typeface="Abadi" panose="020B0604020104020204" pitchFamily="34" charset="0"/>
              </a:rPr>
              <a:t>Markers were added for each SpaceX launch site using their respective coordinates to visualize launch locations.</a:t>
            </a:r>
          </a:p>
          <a:p>
            <a:pPr lvl="0">
              <a:lnSpc>
                <a:spcPct val="100000"/>
              </a:lnSpc>
              <a:spcBef>
                <a:spcPts val="1400"/>
              </a:spcBef>
            </a:pPr>
            <a:r>
              <a:rPr lang="en-US" sz="2200" dirty="0">
                <a:solidFill>
                  <a:schemeClr val="accent3">
                    <a:lumMod val="25000"/>
                  </a:schemeClr>
                </a:solidFill>
                <a:latin typeface="Abadi" panose="020B0604020104020204" pitchFamily="34" charset="0"/>
              </a:rPr>
              <a:t>Circle markers were included to highlight the geographical boundaries of launch sites.</a:t>
            </a:r>
          </a:p>
          <a:p>
            <a:pPr lvl="0">
              <a:lnSpc>
                <a:spcPct val="100000"/>
              </a:lnSpc>
              <a:spcBef>
                <a:spcPts val="1400"/>
              </a:spcBef>
            </a:pPr>
            <a:r>
              <a:rPr lang="en-US" sz="2200" dirty="0">
                <a:solidFill>
                  <a:schemeClr val="accent3">
                    <a:lumMod val="25000"/>
                  </a:schemeClr>
                </a:solidFill>
                <a:latin typeface="Abadi" panose="020B0604020104020204" pitchFamily="34" charset="0"/>
              </a:rPr>
              <a:t>Popups with site names were attached to each marker for easy identification.</a:t>
            </a:r>
          </a:p>
          <a:p>
            <a:pPr lvl="0">
              <a:lnSpc>
                <a:spcPct val="100000"/>
              </a:lnSpc>
              <a:spcBef>
                <a:spcPts val="1400"/>
              </a:spcBef>
            </a:pPr>
            <a:r>
              <a:rPr lang="en-US" sz="2200" dirty="0">
                <a:solidFill>
                  <a:schemeClr val="accent3">
                    <a:lumMod val="25000"/>
                  </a:schemeClr>
                </a:solidFill>
                <a:latin typeface="Abadi" panose="020B0604020104020204" pitchFamily="34" charset="0"/>
              </a:rPr>
              <a:t>The purpose of these objects is to offer an intuitive and interactive view of the spatial distribution of SpaceX launch activity, aiding in spatial analysis and contextual understanding.</a:t>
            </a:r>
          </a:p>
          <a:p>
            <a:pPr marL="0" indent="0">
              <a:buNone/>
            </a:pPr>
            <a:endParaRPr lang="en-US" dirty="0"/>
          </a:p>
          <a:p>
            <a:pPr marL="0" indent="0">
              <a:buNone/>
            </a:pPr>
            <a:r>
              <a:rPr lang="en-US" sz="2200" dirty="0">
                <a:solidFill>
                  <a:schemeClr val="accent3">
                    <a:lumMod val="25000"/>
                  </a:schemeClr>
                </a:solidFill>
                <a:latin typeface="Abadi" panose="020B0604020104020204" pitchFamily="34" charset="0"/>
              </a:rPr>
              <a:t>https://github.com/betica07/DSc_CapstoneProject_IBM.git</a:t>
            </a:r>
          </a:p>
          <a:p>
            <a:pPr marL="0" indent="0">
              <a:buNone/>
            </a:pP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lvl="0">
              <a:lnSpc>
                <a:spcPct val="110000"/>
              </a:lnSpc>
              <a:spcBef>
                <a:spcPts val="1400"/>
              </a:spcBef>
            </a:pPr>
            <a:r>
              <a:rPr lang="en-US" sz="2200" dirty="0">
                <a:solidFill>
                  <a:schemeClr val="accent3">
                    <a:lumMod val="25000"/>
                  </a:schemeClr>
                </a:solidFill>
                <a:latin typeface="Abadi" panose="020B0604020104020204" pitchFamily="34" charset="0"/>
              </a:rPr>
              <a:t>A pie chart was added to display the total number of successful launches by site. When a specific launch site is selected, the chart shows the distribution between successful and failed launches.</a:t>
            </a:r>
          </a:p>
          <a:p>
            <a:pPr lvl="0">
              <a:lnSpc>
                <a:spcPct val="110000"/>
              </a:lnSpc>
              <a:spcBef>
                <a:spcPts val="1400"/>
              </a:spcBef>
            </a:pPr>
            <a:r>
              <a:rPr lang="en-US" sz="2200" dirty="0">
                <a:solidFill>
                  <a:schemeClr val="accent3">
                    <a:lumMod val="25000"/>
                  </a:schemeClr>
                </a:solidFill>
                <a:latin typeface="Abadi" panose="020B0604020104020204" pitchFamily="34" charset="0"/>
              </a:rPr>
              <a:t>A scatter plot was included to show the correlation between payload mass and launch outcome, with filtering options by site and payload range.</a:t>
            </a:r>
          </a:p>
          <a:p>
            <a:pPr lvl="0">
              <a:lnSpc>
                <a:spcPct val="110000"/>
              </a:lnSpc>
              <a:spcBef>
                <a:spcPts val="1400"/>
              </a:spcBef>
            </a:pPr>
            <a:r>
              <a:rPr lang="en-US" sz="2200" dirty="0">
                <a:solidFill>
                  <a:schemeClr val="accent3">
                    <a:lumMod val="25000"/>
                  </a:schemeClr>
                </a:solidFill>
                <a:latin typeface="Abadi" panose="020B0604020104020204" pitchFamily="34" charset="0"/>
              </a:rPr>
              <a:t>These plots and interactions were included to allow dynamic exploration of launch success rates across different sites and payloads, enabling pattern discovery through interactive visual analysis.</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https://github.com/betica07/DSc_CapstoneProject_IBM.git</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5675"/>
            <a:ext cx="10515600" cy="2613618"/>
          </a:xfrm>
          <a:prstGeom prst="rect">
            <a:avLst/>
          </a:prstGeom>
        </p:spPr>
        <p:txBody>
          <a:bodyPr>
            <a:normAutofit/>
          </a:bodyPr>
          <a:lstStyle/>
          <a:p>
            <a:pPr lvl="0"/>
            <a:r>
              <a:rPr lang="en-US" sz="2200" dirty="0">
                <a:solidFill>
                  <a:schemeClr val="accent3">
                    <a:lumMod val="25000"/>
                  </a:schemeClr>
                </a:solidFill>
                <a:latin typeface="Abadi" panose="020B0604020104020204" pitchFamily="34" charset="0"/>
              </a:rPr>
              <a:t>Multiple classification models were trained and evaluated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with 10-fold cross-validation to identify the best-performing algorithm.</a:t>
            </a:r>
          </a:p>
          <a:p>
            <a:pPr lvl="0"/>
            <a:r>
              <a:rPr lang="en-US" sz="2200" dirty="0">
                <a:solidFill>
                  <a:schemeClr val="accent3">
                    <a:lumMod val="25000"/>
                  </a:schemeClr>
                </a:solidFill>
                <a:latin typeface="Abadi" panose="020B0604020104020204" pitchFamily="34" charset="0"/>
              </a:rPr>
              <a:t> Logistic Regression, Support Vector Machine (SVM), and K-Nearest Neighbors (KNN) demonstrated the highest accuracy and lowest number of false positives, making them the most suitable choices for the task. </a:t>
            </a:r>
          </a:p>
          <a:p>
            <a:pPr lvl="0"/>
            <a:r>
              <a:rPr lang="en-US" sz="2200" dirty="0">
                <a:solidFill>
                  <a:schemeClr val="accent3">
                    <a:lumMod val="25000"/>
                  </a:schemeClr>
                </a:solidFill>
                <a:latin typeface="Abadi" panose="020B0604020104020204" pitchFamily="34" charset="0"/>
              </a:rPr>
              <a:t>In contrast, the Decision Tree model showed weaker performance, likely due to overfitting and limited generalization on small datasets.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Rounded Corners 1">
            <a:extLst>
              <a:ext uri="{FF2B5EF4-FFF2-40B4-BE49-F238E27FC236}">
                <a16:creationId xmlns:a16="http://schemas.microsoft.com/office/drawing/2014/main" id="{569EC63F-7280-79B7-A638-A651C1F2D818}"/>
              </a:ext>
            </a:extLst>
          </p:cNvPr>
          <p:cNvSpPr/>
          <p:nvPr/>
        </p:nvSpPr>
        <p:spPr>
          <a:xfrm>
            <a:off x="501922" y="4317269"/>
            <a:ext cx="1435603" cy="10899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EA9BFD7-11CD-15B5-BB0D-A3C0734073D1}"/>
              </a:ext>
            </a:extLst>
          </p:cNvPr>
          <p:cNvSpPr txBox="1"/>
          <p:nvPr/>
        </p:nvSpPr>
        <p:spPr>
          <a:xfrm>
            <a:off x="501922" y="4569853"/>
            <a:ext cx="1435603" cy="584775"/>
          </a:xfrm>
          <a:prstGeom prst="rect">
            <a:avLst/>
          </a:prstGeom>
          <a:noFill/>
        </p:spPr>
        <p:txBody>
          <a:bodyPr wrap="square" rtlCol="0">
            <a:spAutoFit/>
          </a:bodyPr>
          <a:lstStyle/>
          <a:p>
            <a:r>
              <a:rPr lang="es-ES" sz="1600" b="1" dirty="0">
                <a:solidFill>
                  <a:schemeClr val="bg1"/>
                </a:solidFill>
              </a:rPr>
              <a:t>Split data </a:t>
            </a:r>
            <a:r>
              <a:rPr lang="es-ES" sz="1600" b="1" dirty="0" err="1">
                <a:solidFill>
                  <a:schemeClr val="bg1"/>
                </a:solidFill>
              </a:rPr>
              <a:t>into</a:t>
            </a:r>
            <a:r>
              <a:rPr lang="es-ES" sz="1600" b="1" dirty="0">
                <a:solidFill>
                  <a:schemeClr val="bg1"/>
                </a:solidFill>
              </a:rPr>
              <a:t> Train/Test Sets</a:t>
            </a:r>
            <a:endParaRPr lang="en-US" sz="1600" b="1" dirty="0">
              <a:solidFill>
                <a:schemeClr val="bg1"/>
              </a:solidFill>
            </a:endParaRPr>
          </a:p>
        </p:txBody>
      </p:sp>
      <p:sp>
        <p:nvSpPr>
          <p:cNvPr id="7" name="Rectangle: Rounded Corners 6">
            <a:extLst>
              <a:ext uri="{FF2B5EF4-FFF2-40B4-BE49-F238E27FC236}">
                <a16:creationId xmlns:a16="http://schemas.microsoft.com/office/drawing/2014/main" id="{8DFADC7F-380F-8E88-54BF-DD5FD4A2A9E6}"/>
              </a:ext>
            </a:extLst>
          </p:cNvPr>
          <p:cNvSpPr/>
          <p:nvPr/>
        </p:nvSpPr>
        <p:spPr>
          <a:xfrm>
            <a:off x="2302252" y="4107311"/>
            <a:ext cx="1435603" cy="15098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52F41D3-5CA5-D7CD-1307-979165E390C3}"/>
              </a:ext>
            </a:extLst>
          </p:cNvPr>
          <p:cNvSpPr txBox="1"/>
          <p:nvPr/>
        </p:nvSpPr>
        <p:spPr>
          <a:xfrm>
            <a:off x="2421656" y="4200520"/>
            <a:ext cx="1435603" cy="1323439"/>
          </a:xfrm>
          <a:prstGeom prst="rect">
            <a:avLst/>
          </a:prstGeom>
          <a:noFill/>
        </p:spPr>
        <p:txBody>
          <a:bodyPr wrap="square" rtlCol="0">
            <a:spAutoFit/>
          </a:bodyPr>
          <a:lstStyle/>
          <a:p>
            <a:r>
              <a:rPr lang="es-ES" sz="1600" b="1" dirty="0" err="1">
                <a:solidFill>
                  <a:schemeClr val="bg1"/>
                </a:solidFill>
              </a:rPr>
              <a:t>Select</a:t>
            </a:r>
            <a:r>
              <a:rPr lang="es-ES" sz="1600" b="1" dirty="0">
                <a:solidFill>
                  <a:schemeClr val="bg1"/>
                </a:solidFill>
              </a:rPr>
              <a:t> </a:t>
            </a:r>
            <a:r>
              <a:rPr lang="es-ES" sz="1600" b="1" dirty="0" err="1">
                <a:solidFill>
                  <a:schemeClr val="bg1"/>
                </a:solidFill>
              </a:rPr>
              <a:t>Classification</a:t>
            </a:r>
            <a:r>
              <a:rPr lang="es-ES" sz="1600" b="1" dirty="0">
                <a:solidFill>
                  <a:schemeClr val="bg1"/>
                </a:solidFill>
              </a:rPr>
              <a:t> </a:t>
            </a:r>
            <a:r>
              <a:rPr lang="es-ES" sz="1600" b="1" dirty="0" err="1">
                <a:solidFill>
                  <a:schemeClr val="bg1"/>
                </a:solidFill>
              </a:rPr>
              <a:t>models</a:t>
            </a:r>
            <a:r>
              <a:rPr lang="es-ES" sz="1600" b="1" dirty="0">
                <a:solidFill>
                  <a:schemeClr val="bg1"/>
                </a:solidFill>
              </a:rPr>
              <a:t> (</a:t>
            </a:r>
            <a:r>
              <a:rPr lang="es-ES" sz="1600" b="1" dirty="0" err="1">
                <a:solidFill>
                  <a:schemeClr val="bg1"/>
                </a:solidFill>
              </a:rPr>
              <a:t>LogReg</a:t>
            </a:r>
            <a:r>
              <a:rPr lang="es-ES" sz="1600" b="1" dirty="0">
                <a:solidFill>
                  <a:schemeClr val="bg1"/>
                </a:solidFill>
              </a:rPr>
              <a:t>, SVM,KNN,DT)</a:t>
            </a:r>
            <a:endParaRPr lang="en-US" sz="1600" b="1" dirty="0">
              <a:solidFill>
                <a:schemeClr val="bg1"/>
              </a:solidFill>
            </a:endParaRPr>
          </a:p>
        </p:txBody>
      </p:sp>
      <p:sp>
        <p:nvSpPr>
          <p:cNvPr id="9" name="Rectangle: Rounded Corners 8">
            <a:extLst>
              <a:ext uri="{FF2B5EF4-FFF2-40B4-BE49-F238E27FC236}">
                <a16:creationId xmlns:a16="http://schemas.microsoft.com/office/drawing/2014/main" id="{036C57E9-C871-8126-53D6-619D94EE0109}"/>
              </a:ext>
            </a:extLst>
          </p:cNvPr>
          <p:cNvSpPr/>
          <p:nvPr/>
        </p:nvSpPr>
        <p:spPr>
          <a:xfrm>
            <a:off x="4078184" y="4107311"/>
            <a:ext cx="1657617" cy="15098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BB1A16-8274-6833-CCBC-BBC9EB6BC24D}"/>
              </a:ext>
            </a:extLst>
          </p:cNvPr>
          <p:cNvSpPr txBox="1"/>
          <p:nvPr/>
        </p:nvSpPr>
        <p:spPr>
          <a:xfrm>
            <a:off x="4102582" y="4200520"/>
            <a:ext cx="1633219" cy="1323439"/>
          </a:xfrm>
          <a:prstGeom prst="rect">
            <a:avLst/>
          </a:prstGeom>
          <a:noFill/>
        </p:spPr>
        <p:txBody>
          <a:bodyPr wrap="square" rtlCol="0">
            <a:spAutoFit/>
          </a:bodyPr>
          <a:lstStyle/>
          <a:p>
            <a:r>
              <a:rPr lang="es-ES" sz="1600" b="1" dirty="0" err="1">
                <a:solidFill>
                  <a:schemeClr val="bg1"/>
                </a:solidFill>
              </a:rPr>
              <a:t>Perform</a:t>
            </a:r>
            <a:r>
              <a:rPr lang="es-ES" sz="1600" b="1" dirty="0">
                <a:solidFill>
                  <a:schemeClr val="bg1"/>
                </a:solidFill>
              </a:rPr>
              <a:t> </a:t>
            </a:r>
            <a:r>
              <a:rPr lang="es-ES" sz="1600" b="1" dirty="0" err="1">
                <a:solidFill>
                  <a:schemeClr val="bg1"/>
                </a:solidFill>
              </a:rPr>
              <a:t>GridSearchCV</a:t>
            </a:r>
            <a:r>
              <a:rPr lang="es-ES" sz="1600" b="1" dirty="0">
                <a:solidFill>
                  <a:schemeClr val="bg1"/>
                </a:solidFill>
              </a:rPr>
              <a:t>(</a:t>
            </a:r>
            <a:r>
              <a:rPr lang="es-ES" sz="1600" b="1" dirty="0" err="1">
                <a:solidFill>
                  <a:schemeClr val="bg1"/>
                </a:solidFill>
              </a:rPr>
              <a:t>cv</a:t>
            </a:r>
            <a:r>
              <a:rPr lang="es-ES" sz="1600" b="1" dirty="0">
                <a:solidFill>
                  <a:schemeClr val="bg1"/>
                </a:solidFill>
              </a:rPr>
              <a:t>=10) </a:t>
            </a:r>
            <a:r>
              <a:rPr lang="es-ES" sz="1600" b="1" dirty="0" err="1">
                <a:solidFill>
                  <a:schemeClr val="bg1"/>
                </a:solidFill>
              </a:rPr>
              <a:t>for</a:t>
            </a:r>
            <a:r>
              <a:rPr lang="es-ES" sz="1600" b="1" dirty="0">
                <a:solidFill>
                  <a:schemeClr val="bg1"/>
                </a:solidFill>
              </a:rPr>
              <a:t> </a:t>
            </a:r>
            <a:r>
              <a:rPr lang="es-ES" sz="1600" b="1" dirty="0" err="1">
                <a:solidFill>
                  <a:schemeClr val="bg1"/>
                </a:solidFill>
              </a:rPr>
              <a:t>Hyperparameter</a:t>
            </a:r>
            <a:r>
              <a:rPr lang="es-ES" sz="1600" b="1" dirty="0">
                <a:solidFill>
                  <a:schemeClr val="bg1"/>
                </a:solidFill>
              </a:rPr>
              <a:t> </a:t>
            </a:r>
            <a:r>
              <a:rPr lang="es-ES" sz="1600" b="1" dirty="0" err="1">
                <a:solidFill>
                  <a:schemeClr val="bg1"/>
                </a:solidFill>
              </a:rPr>
              <a:t>Tuning</a:t>
            </a:r>
            <a:endParaRPr lang="en-US" sz="1600" b="1" dirty="0">
              <a:solidFill>
                <a:schemeClr val="bg1"/>
              </a:solidFill>
            </a:endParaRPr>
          </a:p>
        </p:txBody>
      </p:sp>
      <p:sp>
        <p:nvSpPr>
          <p:cNvPr id="11" name="Rectangle: Rounded Corners 10">
            <a:extLst>
              <a:ext uri="{FF2B5EF4-FFF2-40B4-BE49-F238E27FC236}">
                <a16:creationId xmlns:a16="http://schemas.microsoft.com/office/drawing/2014/main" id="{85CAB113-5BBC-BA25-CCA5-EA9A7E794583}"/>
              </a:ext>
            </a:extLst>
          </p:cNvPr>
          <p:cNvSpPr/>
          <p:nvPr/>
        </p:nvSpPr>
        <p:spPr>
          <a:xfrm>
            <a:off x="6076130" y="4107311"/>
            <a:ext cx="1435603" cy="15098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D6501E-19E4-A74B-A95D-810C5497D892}"/>
              </a:ext>
            </a:extLst>
          </p:cNvPr>
          <p:cNvSpPr txBox="1"/>
          <p:nvPr/>
        </p:nvSpPr>
        <p:spPr>
          <a:xfrm>
            <a:off x="6149863" y="4446740"/>
            <a:ext cx="1435603" cy="830997"/>
          </a:xfrm>
          <a:prstGeom prst="rect">
            <a:avLst/>
          </a:prstGeom>
          <a:noFill/>
        </p:spPr>
        <p:txBody>
          <a:bodyPr wrap="square" rtlCol="0">
            <a:spAutoFit/>
          </a:bodyPr>
          <a:lstStyle/>
          <a:p>
            <a:r>
              <a:rPr lang="es-ES" sz="1600" b="1" dirty="0">
                <a:solidFill>
                  <a:schemeClr val="bg1"/>
                </a:solidFill>
              </a:rPr>
              <a:t>Train and </a:t>
            </a:r>
            <a:r>
              <a:rPr lang="es-ES" sz="1600" b="1" dirty="0" err="1">
                <a:solidFill>
                  <a:schemeClr val="bg1"/>
                </a:solidFill>
              </a:rPr>
              <a:t>Evaluation</a:t>
            </a:r>
            <a:r>
              <a:rPr lang="es-ES" sz="1600" b="1" dirty="0">
                <a:solidFill>
                  <a:schemeClr val="bg1"/>
                </a:solidFill>
              </a:rPr>
              <a:t> </a:t>
            </a:r>
            <a:r>
              <a:rPr lang="es-ES" sz="1600" b="1" dirty="0" err="1">
                <a:solidFill>
                  <a:schemeClr val="bg1"/>
                </a:solidFill>
              </a:rPr>
              <a:t>of</a:t>
            </a:r>
            <a:r>
              <a:rPr lang="es-ES" sz="1600" b="1" dirty="0">
                <a:solidFill>
                  <a:schemeClr val="bg1"/>
                </a:solidFill>
              </a:rPr>
              <a:t> </a:t>
            </a:r>
            <a:r>
              <a:rPr lang="es-ES" sz="1600" b="1" dirty="0" err="1">
                <a:solidFill>
                  <a:schemeClr val="bg1"/>
                </a:solidFill>
              </a:rPr>
              <a:t>each</a:t>
            </a:r>
            <a:r>
              <a:rPr lang="es-ES" sz="1600" b="1" dirty="0">
                <a:solidFill>
                  <a:schemeClr val="bg1"/>
                </a:solidFill>
              </a:rPr>
              <a:t> </a:t>
            </a:r>
            <a:r>
              <a:rPr lang="es-ES" sz="1600" b="1" dirty="0" err="1">
                <a:solidFill>
                  <a:schemeClr val="bg1"/>
                </a:solidFill>
              </a:rPr>
              <a:t>model</a:t>
            </a:r>
            <a:endParaRPr lang="en-US" sz="1600" b="1" dirty="0">
              <a:solidFill>
                <a:schemeClr val="bg1"/>
              </a:solidFill>
            </a:endParaRPr>
          </a:p>
        </p:txBody>
      </p:sp>
      <p:sp>
        <p:nvSpPr>
          <p:cNvPr id="13" name="Rectangle: Rounded Corners 12">
            <a:extLst>
              <a:ext uri="{FF2B5EF4-FFF2-40B4-BE49-F238E27FC236}">
                <a16:creationId xmlns:a16="http://schemas.microsoft.com/office/drawing/2014/main" id="{508184FB-6141-971F-6EC7-51427AC49056}"/>
              </a:ext>
            </a:extLst>
          </p:cNvPr>
          <p:cNvSpPr/>
          <p:nvPr/>
        </p:nvSpPr>
        <p:spPr>
          <a:xfrm>
            <a:off x="7852062" y="4107311"/>
            <a:ext cx="1435603" cy="15098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EFB2344-5FC4-F1A3-B7B9-B05C248B6259}"/>
              </a:ext>
            </a:extLst>
          </p:cNvPr>
          <p:cNvSpPr txBox="1"/>
          <p:nvPr/>
        </p:nvSpPr>
        <p:spPr>
          <a:xfrm>
            <a:off x="7852062" y="4323629"/>
            <a:ext cx="1547993" cy="1077218"/>
          </a:xfrm>
          <a:prstGeom prst="rect">
            <a:avLst/>
          </a:prstGeom>
          <a:noFill/>
        </p:spPr>
        <p:txBody>
          <a:bodyPr wrap="square" rtlCol="0">
            <a:spAutoFit/>
          </a:bodyPr>
          <a:lstStyle/>
          <a:p>
            <a:r>
              <a:rPr lang="es-ES" sz="1600" b="1" dirty="0">
                <a:solidFill>
                  <a:schemeClr val="bg1"/>
                </a:solidFill>
              </a:rPr>
              <a:t>Compare </a:t>
            </a:r>
            <a:r>
              <a:rPr lang="es-ES" sz="1600" b="1" dirty="0" err="1">
                <a:solidFill>
                  <a:schemeClr val="bg1"/>
                </a:solidFill>
              </a:rPr>
              <a:t>models</a:t>
            </a:r>
            <a:r>
              <a:rPr lang="es-ES" sz="1600" b="1" dirty="0">
                <a:solidFill>
                  <a:schemeClr val="bg1"/>
                </a:solidFill>
              </a:rPr>
              <a:t> (</a:t>
            </a:r>
            <a:r>
              <a:rPr lang="es-ES" sz="1600" b="1" dirty="0" err="1">
                <a:solidFill>
                  <a:schemeClr val="bg1"/>
                </a:solidFill>
              </a:rPr>
              <a:t>focus</a:t>
            </a:r>
            <a:r>
              <a:rPr lang="es-ES" sz="1600" b="1" dirty="0">
                <a:solidFill>
                  <a:schemeClr val="bg1"/>
                </a:solidFill>
              </a:rPr>
              <a:t> </a:t>
            </a:r>
            <a:r>
              <a:rPr lang="es-ES" sz="1600" b="1" dirty="0" err="1">
                <a:solidFill>
                  <a:schemeClr val="bg1"/>
                </a:solidFill>
              </a:rPr>
              <a:t>on</a:t>
            </a:r>
            <a:r>
              <a:rPr lang="es-ES" sz="1600" b="1" dirty="0">
                <a:solidFill>
                  <a:schemeClr val="bg1"/>
                </a:solidFill>
              </a:rPr>
              <a:t> </a:t>
            </a:r>
            <a:r>
              <a:rPr lang="es-ES" sz="1600" b="1" dirty="0" err="1">
                <a:solidFill>
                  <a:schemeClr val="bg1"/>
                </a:solidFill>
              </a:rPr>
              <a:t>reducing</a:t>
            </a:r>
            <a:r>
              <a:rPr lang="es-ES" sz="1600" b="1" dirty="0">
                <a:solidFill>
                  <a:schemeClr val="bg1"/>
                </a:solidFill>
              </a:rPr>
              <a:t> False Positives)</a:t>
            </a:r>
            <a:endParaRPr lang="en-US" sz="1600" b="1" dirty="0">
              <a:solidFill>
                <a:schemeClr val="bg1"/>
              </a:solidFill>
            </a:endParaRPr>
          </a:p>
        </p:txBody>
      </p:sp>
      <p:sp>
        <p:nvSpPr>
          <p:cNvPr id="15" name="Rectangle: Rounded Corners 14">
            <a:extLst>
              <a:ext uri="{FF2B5EF4-FFF2-40B4-BE49-F238E27FC236}">
                <a16:creationId xmlns:a16="http://schemas.microsoft.com/office/drawing/2014/main" id="{61BBAD08-0227-B315-A84C-E89C0A48CF0D}"/>
              </a:ext>
            </a:extLst>
          </p:cNvPr>
          <p:cNvSpPr/>
          <p:nvPr/>
        </p:nvSpPr>
        <p:spPr>
          <a:xfrm>
            <a:off x="9627994" y="4101883"/>
            <a:ext cx="1657617" cy="15098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E762E7A-E399-FF35-D85A-C65444F7AC62}"/>
              </a:ext>
            </a:extLst>
          </p:cNvPr>
          <p:cNvSpPr txBox="1"/>
          <p:nvPr/>
        </p:nvSpPr>
        <p:spPr>
          <a:xfrm>
            <a:off x="9640192" y="4291579"/>
            <a:ext cx="1633219" cy="1077218"/>
          </a:xfrm>
          <a:prstGeom prst="rect">
            <a:avLst/>
          </a:prstGeom>
          <a:noFill/>
        </p:spPr>
        <p:txBody>
          <a:bodyPr wrap="square" rtlCol="0">
            <a:spAutoFit/>
          </a:bodyPr>
          <a:lstStyle/>
          <a:p>
            <a:r>
              <a:rPr lang="es-ES" sz="1600" b="1" dirty="0" err="1">
                <a:solidFill>
                  <a:schemeClr val="bg1"/>
                </a:solidFill>
              </a:rPr>
              <a:t>Selection</a:t>
            </a:r>
            <a:r>
              <a:rPr lang="es-ES" sz="1600" b="1" dirty="0">
                <a:solidFill>
                  <a:schemeClr val="bg1"/>
                </a:solidFill>
              </a:rPr>
              <a:t> </a:t>
            </a:r>
            <a:r>
              <a:rPr lang="es-ES" sz="1600" b="1" dirty="0" err="1">
                <a:solidFill>
                  <a:schemeClr val="bg1"/>
                </a:solidFill>
              </a:rPr>
              <a:t>of</a:t>
            </a:r>
            <a:r>
              <a:rPr lang="es-ES" sz="1600" b="1" dirty="0">
                <a:solidFill>
                  <a:schemeClr val="bg1"/>
                </a:solidFill>
              </a:rPr>
              <a:t> </a:t>
            </a:r>
            <a:r>
              <a:rPr lang="es-ES" sz="1600" b="1" dirty="0" err="1">
                <a:solidFill>
                  <a:schemeClr val="bg1"/>
                </a:solidFill>
              </a:rPr>
              <a:t>best</a:t>
            </a:r>
            <a:r>
              <a:rPr lang="es-ES" sz="1600" b="1" dirty="0">
                <a:solidFill>
                  <a:schemeClr val="bg1"/>
                </a:solidFill>
              </a:rPr>
              <a:t> </a:t>
            </a:r>
            <a:r>
              <a:rPr lang="es-ES" sz="1600" b="1" dirty="0" err="1">
                <a:solidFill>
                  <a:schemeClr val="bg1"/>
                </a:solidFill>
              </a:rPr>
              <a:t>performing</a:t>
            </a:r>
            <a:r>
              <a:rPr lang="es-ES" sz="1600" b="1" dirty="0">
                <a:solidFill>
                  <a:schemeClr val="bg1"/>
                </a:solidFill>
              </a:rPr>
              <a:t> </a:t>
            </a:r>
            <a:r>
              <a:rPr lang="es-ES" sz="1600" b="1" dirty="0" err="1">
                <a:solidFill>
                  <a:schemeClr val="bg1"/>
                </a:solidFill>
              </a:rPr>
              <a:t>model</a:t>
            </a:r>
            <a:r>
              <a:rPr lang="es-ES" sz="1600" b="1" dirty="0">
                <a:solidFill>
                  <a:schemeClr val="bg1"/>
                </a:solidFill>
              </a:rPr>
              <a:t> (</a:t>
            </a:r>
            <a:r>
              <a:rPr lang="es-ES" sz="1600" b="1" dirty="0" err="1">
                <a:solidFill>
                  <a:schemeClr val="bg1"/>
                </a:solidFill>
              </a:rPr>
              <a:t>LogReg</a:t>
            </a:r>
            <a:r>
              <a:rPr lang="es-ES" sz="1600" b="1" dirty="0">
                <a:solidFill>
                  <a:schemeClr val="bg1"/>
                </a:solidFill>
              </a:rPr>
              <a:t>, SVM, KNN)</a:t>
            </a:r>
            <a:endParaRPr lang="en-US" sz="1600" b="1" dirty="0">
              <a:solidFill>
                <a:schemeClr val="bg1"/>
              </a:solidFill>
            </a:endParaRPr>
          </a:p>
        </p:txBody>
      </p:sp>
      <p:sp>
        <p:nvSpPr>
          <p:cNvPr id="18" name="Arrow: Right 17">
            <a:extLst>
              <a:ext uri="{FF2B5EF4-FFF2-40B4-BE49-F238E27FC236}">
                <a16:creationId xmlns:a16="http://schemas.microsoft.com/office/drawing/2014/main" id="{3723E453-5A84-1555-BFB7-16C40FFC21E6}"/>
              </a:ext>
            </a:extLst>
          </p:cNvPr>
          <p:cNvSpPr/>
          <p:nvPr/>
        </p:nvSpPr>
        <p:spPr>
          <a:xfrm>
            <a:off x="2011258" y="4738034"/>
            <a:ext cx="209209" cy="1843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5883C4DB-79E6-E30A-C4F3-354AB2CBC57E}"/>
              </a:ext>
            </a:extLst>
          </p:cNvPr>
          <p:cNvSpPr/>
          <p:nvPr/>
        </p:nvSpPr>
        <p:spPr>
          <a:xfrm>
            <a:off x="3789521" y="4733637"/>
            <a:ext cx="209209" cy="1843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D9F5FFFF-D15E-4BE7-FE0F-E74FC86AA023}"/>
              </a:ext>
            </a:extLst>
          </p:cNvPr>
          <p:cNvSpPr/>
          <p:nvPr/>
        </p:nvSpPr>
        <p:spPr>
          <a:xfrm>
            <a:off x="5793188" y="4733637"/>
            <a:ext cx="209209" cy="1843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490B5D1-D246-A8AC-5B88-41C4ED2190A7}"/>
              </a:ext>
            </a:extLst>
          </p:cNvPr>
          <p:cNvSpPr/>
          <p:nvPr/>
        </p:nvSpPr>
        <p:spPr>
          <a:xfrm>
            <a:off x="7561788" y="4733637"/>
            <a:ext cx="209209" cy="1843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B1BD2D3-D371-9225-E4EF-90464F7FEA19}"/>
              </a:ext>
            </a:extLst>
          </p:cNvPr>
          <p:cNvSpPr/>
          <p:nvPr/>
        </p:nvSpPr>
        <p:spPr>
          <a:xfrm>
            <a:off x="9368730" y="4733637"/>
            <a:ext cx="209209" cy="1843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24429"/>
            <a:ext cx="10373611" cy="311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r>
              <a:rPr lang="en-US" sz="2200" dirty="0">
                <a:solidFill>
                  <a:schemeClr val="accent3">
                    <a:lumMod val="25000"/>
                  </a:schemeClr>
                </a:solidFill>
                <a:latin typeface="Abadi" panose="020B0604020104020204" pitchFamily="34" charset="0"/>
              </a:rPr>
              <a:t>The site with the largest number of successful launches is KSC LC-39A, with 10 successful launches out of 13 total.</a:t>
            </a:r>
          </a:p>
          <a:p>
            <a:pPr lvl="0"/>
            <a:r>
              <a:rPr lang="en-US" sz="2200" dirty="0">
                <a:solidFill>
                  <a:schemeClr val="accent3">
                    <a:lumMod val="25000"/>
                  </a:schemeClr>
                </a:solidFill>
                <a:latin typeface="Abadi" panose="020B0604020104020204" pitchFamily="34" charset="0"/>
              </a:rPr>
              <a:t>The site with the highest launch success rate is also KSC LC-39A, achieving a success rate of 76.9%.</a:t>
            </a:r>
          </a:p>
          <a:p>
            <a:pPr lvl="0"/>
            <a:r>
              <a:rPr lang="en-US" sz="2200" dirty="0">
                <a:solidFill>
                  <a:schemeClr val="accent3">
                    <a:lumMod val="25000"/>
                  </a:schemeClr>
                </a:solidFill>
                <a:latin typeface="Abadi" panose="020B0604020104020204" pitchFamily="34" charset="0"/>
              </a:rPr>
              <a:t>The payload range with the highest launch success rate is 3000–4000 kg.</a:t>
            </a:r>
          </a:p>
          <a:p>
            <a:pPr lvl="0"/>
            <a:r>
              <a:rPr lang="en-US" sz="2200" dirty="0">
                <a:solidFill>
                  <a:schemeClr val="accent3">
                    <a:lumMod val="25000"/>
                  </a:schemeClr>
                </a:solidFill>
                <a:latin typeface="Abadi" panose="020B0604020104020204" pitchFamily="34" charset="0"/>
              </a:rPr>
              <a:t>The payload ranges with the lowest launch success rates are 0–1000 kg and 6000–7000 kg.</a:t>
            </a:r>
          </a:p>
          <a:p>
            <a:pPr lvl="0"/>
            <a:r>
              <a:rPr lang="en-US" sz="2200" dirty="0">
                <a:solidFill>
                  <a:schemeClr val="accent3">
                    <a:lumMod val="25000"/>
                  </a:schemeClr>
                </a:solidFill>
                <a:latin typeface="Abadi" panose="020B0604020104020204" pitchFamily="34" charset="0"/>
              </a:rPr>
              <a:t>The Falcon 9 Booster version with the highest launch success rate is FT.</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descr="A pie chart with numbers and text">
            <a:extLst>
              <a:ext uri="{FF2B5EF4-FFF2-40B4-BE49-F238E27FC236}">
                <a16:creationId xmlns:a16="http://schemas.microsoft.com/office/drawing/2014/main" id="{21AA1B33-BD20-EF90-02D4-0C7B0EAC368A}"/>
              </a:ext>
            </a:extLst>
          </p:cNvPr>
          <p:cNvPicPr>
            <a:picLocks noChangeAspect="1"/>
          </p:cNvPicPr>
          <p:nvPr/>
        </p:nvPicPr>
        <p:blipFill>
          <a:blip r:embed="rId4"/>
          <a:stretch>
            <a:fillRect/>
          </a:stretch>
        </p:blipFill>
        <p:spPr>
          <a:xfrm>
            <a:off x="910688" y="4541855"/>
            <a:ext cx="2853732" cy="2316145"/>
          </a:xfrm>
          <a:prstGeom prst="rect">
            <a:avLst/>
          </a:prstGeom>
        </p:spPr>
      </p:pic>
      <p:pic>
        <p:nvPicPr>
          <p:cNvPr id="10" name="Picture 9" descr="A screenshot of a computer">
            <a:extLst>
              <a:ext uri="{FF2B5EF4-FFF2-40B4-BE49-F238E27FC236}">
                <a16:creationId xmlns:a16="http://schemas.microsoft.com/office/drawing/2014/main" id="{E9EE1B08-65E5-CAD8-B980-112C4E988486}"/>
              </a:ext>
            </a:extLst>
          </p:cNvPr>
          <p:cNvPicPr>
            <a:picLocks noChangeAspect="1"/>
          </p:cNvPicPr>
          <p:nvPr/>
        </p:nvPicPr>
        <p:blipFill>
          <a:blip r:embed="rId5"/>
          <a:stretch>
            <a:fillRect/>
          </a:stretch>
        </p:blipFill>
        <p:spPr>
          <a:xfrm>
            <a:off x="4612193" y="4541855"/>
            <a:ext cx="6370655" cy="221377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66843"/>
            <a:ext cx="10592999" cy="102912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CCAFS SLC-40 shows a high launch frequency and appears to have a comparatively higher proportion of successful missions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white background with orange and blue dots">
            <a:extLst>
              <a:ext uri="{FF2B5EF4-FFF2-40B4-BE49-F238E27FC236}">
                <a16:creationId xmlns:a16="http://schemas.microsoft.com/office/drawing/2014/main" id="{C69A3CA5-C6FF-24A0-F01D-2E0A0D81A8B2}"/>
              </a:ext>
            </a:extLst>
          </p:cNvPr>
          <p:cNvPicPr>
            <a:picLocks noChangeAspect="1"/>
          </p:cNvPicPr>
          <p:nvPr/>
        </p:nvPicPr>
        <p:blipFill>
          <a:blip r:embed="rId3"/>
          <a:stretch>
            <a:fillRect/>
          </a:stretch>
        </p:blipFill>
        <p:spPr>
          <a:xfrm>
            <a:off x="770011" y="1558714"/>
            <a:ext cx="10515600" cy="24342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FDD0002-B511-0E18-A6EB-0C130F15F891}"/>
              </a:ext>
            </a:extLst>
          </p:cNvPr>
          <p:cNvPicPr>
            <a:picLocks noChangeAspect="1"/>
          </p:cNvPicPr>
          <p:nvPr/>
        </p:nvPicPr>
        <p:blipFill>
          <a:blip r:embed="rId3"/>
          <a:stretch>
            <a:fillRect/>
          </a:stretch>
        </p:blipFill>
        <p:spPr>
          <a:xfrm>
            <a:off x="775306" y="1567867"/>
            <a:ext cx="10510306" cy="2632343"/>
          </a:xfrm>
          <a:prstGeom prst="rect">
            <a:avLst/>
          </a:prstGeom>
        </p:spPr>
      </p:pic>
      <p:sp>
        <p:nvSpPr>
          <p:cNvPr id="7" name="TextBox 6">
            <a:extLst>
              <a:ext uri="{FF2B5EF4-FFF2-40B4-BE49-F238E27FC236}">
                <a16:creationId xmlns:a16="http://schemas.microsoft.com/office/drawing/2014/main" id="{239260B8-D0EF-4FD8-053C-5933372B7CD0}"/>
              </a:ext>
            </a:extLst>
          </p:cNvPr>
          <p:cNvSpPr txBox="1"/>
          <p:nvPr/>
        </p:nvSpPr>
        <p:spPr>
          <a:xfrm>
            <a:off x="701255" y="4366803"/>
            <a:ext cx="10584356" cy="1323439"/>
          </a:xfrm>
          <a:prstGeom prst="rect">
            <a:avLst/>
          </a:prstGeom>
          <a:noFill/>
        </p:spPr>
        <p:txBody>
          <a:bodyPr wrap="square" rtlCol="0">
            <a:spAutoFit/>
          </a:bodyPr>
          <a:lstStyle/>
          <a:p>
            <a:r>
              <a:rPr lang="en-US" sz="2000" dirty="0">
                <a:solidFill>
                  <a:schemeClr val="accent3">
                    <a:lumMod val="25000"/>
                  </a:schemeClr>
                </a:solidFill>
                <a:latin typeface="Abadi" panose="020B0604020104020204" pitchFamily="34" charset="0"/>
              </a:rPr>
              <a:t>A larger number of launches originated from the CCAFS SLC-40 site, where most of the successful missions were concentrated. However, when analyzing success rate, the VAFB SLC-4E and KSC LC-39A sites show a higher success ratio, with approximately 77% of their launches resulting in successful landings.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88397" y="1504150"/>
            <a:ext cx="5069575" cy="3568642"/>
          </a:xfrm>
          <a:prstGeom prst="rect">
            <a:avLst/>
          </a:prstGeom>
        </p:spPr>
        <p:txBody>
          <a:bodyPr>
            <a:normAutofit/>
          </a:bodyPr>
          <a:lstStyle/>
          <a:p>
            <a:pPr marL="0" indent="0">
              <a:buNone/>
            </a:pPr>
            <a:r>
              <a:rPr lang="en-US" sz="2400" dirty="0">
                <a:solidFill>
                  <a:schemeClr val="accent3">
                    <a:lumMod val="25000"/>
                  </a:schemeClr>
                </a:solidFill>
                <a:latin typeface="Abadi" panose="020B0604020104020204" pitchFamily="34" charset="0"/>
              </a:rPr>
              <a:t>These orbits — HEO, GEO, ES-L1, and SSO — show a 100% success rate, likely due to their use in critical and well-planned missions. They are stable or strategically important trajectories, commonly used for observation, communication, or research, often supported by mature technologies and high-quality control.</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65F62BC-2305-6A6E-D3E4-4C4126E286FA}"/>
              </a:ext>
            </a:extLst>
          </p:cNvPr>
          <p:cNvPicPr>
            <a:picLocks noChangeAspect="1"/>
          </p:cNvPicPr>
          <p:nvPr/>
        </p:nvPicPr>
        <p:blipFill>
          <a:blip r:embed="rId3"/>
          <a:stretch>
            <a:fillRect/>
          </a:stretch>
        </p:blipFill>
        <p:spPr>
          <a:xfrm>
            <a:off x="770011" y="1644679"/>
            <a:ext cx="5418050" cy="35686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FDC5E00-6E84-089B-A672-7965752B703B}"/>
              </a:ext>
            </a:extLst>
          </p:cNvPr>
          <p:cNvPicPr>
            <a:picLocks noChangeAspect="1"/>
          </p:cNvPicPr>
          <p:nvPr/>
        </p:nvPicPr>
        <p:blipFill>
          <a:blip r:embed="rId3"/>
          <a:stretch>
            <a:fillRect/>
          </a:stretch>
        </p:blipFill>
        <p:spPr>
          <a:xfrm>
            <a:off x="807036" y="1398576"/>
            <a:ext cx="10441550" cy="2392822"/>
          </a:xfrm>
          <a:prstGeom prst="rect">
            <a:avLst/>
          </a:prstGeom>
        </p:spPr>
      </p:pic>
      <p:sp>
        <p:nvSpPr>
          <p:cNvPr id="7" name="TextBox 6">
            <a:extLst>
              <a:ext uri="{FF2B5EF4-FFF2-40B4-BE49-F238E27FC236}">
                <a16:creationId xmlns:a16="http://schemas.microsoft.com/office/drawing/2014/main" id="{19CCD01A-93A8-B328-69C8-85B2C143920F}"/>
              </a:ext>
            </a:extLst>
          </p:cNvPr>
          <p:cNvSpPr txBox="1"/>
          <p:nvPr/>
        </p:nvSpPr>
        <p:spPr>
          <a:xfrm>
            <a:off x="807036" y="4149969"/>
            <a:ext cx="10441550" cy="1477328"/>
          </a:xfrm>
          <a:prstGeom prst="rect">
            <a:avLst/>
          </a:prstGeom>
          <a:noFill/>
        </p:spPr>
        <p:txBody>
          <a:bodyPr wrap="square" rtlCol="0">
            <a:spAutoFit/>
          </a:bodyPr>
          <a:lstStyle/>
          <a:p>
            <a:r>
              <a:rPr lang="en-US" sz="2400" dirty="0">
                <a:solidFill>
                  <a:schemeClr val="accent3">
                    <a:lumMod val="25000"/>
                  </a:schemeClr>
                </a:solidFill>
                <a:latin typeface="Abadi" panose="020B0604020104020204" pitchFamily="34" charset="0"/>
              </a:rPr>
              <a:t>Most launches were directed toward GTO, PO, ISS, and LEO orbits. Among these, GTO registered the highest number of successful launches, while VLEO stands out as the orbit type with the best success rate.</a:t>
            </a:r>
          </a:p>
          <a:p>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C35482D-2612-3C3F-D871-5B4F3B52AE25}"/>
              </a:ext>
            </a:extLst>
          </p:cNvPr>
          <p:cNvPicPr>
            <a:picLocks noChangeAspect="1"/>
          </p:cNvPicPr>
          <p:nvPr/>
        </p:nvPicPr>
        <p:blipFill>
          <a:blip r:embed="rId3"/>
          <a:stretch>
            <a:fillRect/>
          </a:stretch>
        </p:blipFill>
        <p:spPr>
          <a:xfrm>
            <a:off x="770012" y="1418671"/>
            <a:ext cx="10142498" cy="2831781"/>
          </a:xfrm>
          <a:prstGeom prst="rect">
            <a:avLst/>
          </a:prstGeom>
        </p:spPr>
      </p:pic>
      <p:sp>
        <p:nvSpPr>
          <p:cNvPr id="7" name="TextBox 6">
            <a:extLst>
              <a:ext uri="{FF2B5EF4-FFF2-40B4-BE49-F238E27FC236}">
                <a16:creationId xmlns:a16="http://schemas.microsoft.com/office/drawing/2014/main" id="{FF077B92-A7B2-E74E-2703-D24FACCC4EB6}"/>
              </a:ext>
            </a:extLst>
          </p:cNvPr>
          <p:cNvSpPr txBox="1"/>
          <p:nvPr/>
        </p:nvSpPr>
        <p:spPr>
          <a:xfrm>
            <a:off x="629335" y="4551903"/>
            <a:ext cx="10283175" cy="1600438"/>
          </a:xfrm>
          <a:prstGeom prst="rect">
            <a:avLst/>
          </a:prstGeom>
          <a:noFill/>
        </p:spPr>
        <p:txBody>
          <a:bodyPr wrap="square" rtlCol="0">
            <a:spAutoFit/>
          </a:bodyPr>
          <a:lstStyle/>
          <a:p>
            <a:pPr marL="285750" lvl="0" indent="-285750">
              <a:buFont typeface="Arial" panose="020B0604020202020204" pitchFamily="34" charset="0"/>
              <a:buChar char="•"/>
            </a:pPr>
            <a:r>
              <a:rPr lang="en-US" sz="2000" dirty="0">
                <a:solidFill>
                  <a:schemeClr val="accent3">
                    <a:lumMod val="25000"/>
                  </a:schemeClr>
                </a:solidFill>
                <a:latin typeface="Abadi" panose="020B0604020104020204" pitchFamily="34" charset="0"/>
              </a:rPr>
              <a:t>Most successful launches occurred with light to mid-range payloads directed to LEO, SSO, and HEO orbits, showing consistent reliability.</a:t>
            </a:r>
          </a:p>
          <a:p>
            <a:pPr marL="285750" lvl="0" indent="-285750">
              <a:buFont typeface="Arial" panose="020B0604020202020204" pitchFamily="34" charset="0"/>
              <a:buChar char="•"/>
            </a:pPr>
            <a:r>
              <a:rPr lang="en-US" sz="2000" dirty="0">
                <a:solidFill>
                  <a:schemeClr val="accent3">
                    <a:lumMod val="25000"/>
                  </a:schemeClr>
                </a:solidFill>
                <a:latin typeface="Abadi" panose="020B0604020104020204" pitchFamily="34" charset="0"/>
              </a:rPr>
              <a:t>GTO and GEO handled heavier payloads, with GTO being the most frequently used high-orbit and still maintaining a high success rate.</a:t>
            </a:r>
          </a:p>
          <a:p>
            <a:endParaRPr lang="en-US" sz="1600"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E73C8FA-4B64-EC02-8316-BDE08F42B34C}"/>
              </a:ext>
            </a:extLst>
          </p:cNvPr>
          <p:cNvPicPr>
            <a:picLocks noChangeAspect="1"/>
          </p:cNvPicPr>
          <p:nvPr/>
        </p:nvPicPr>
        <p:blipFill>
          <a:blip r:embed="rId3"/>
          <a:stretch>
            <a:fillRect/>
          </a:stretch>
        </p:blipFill>
        <p:spPr>
          <a:xfrm>
            <a:off x="770011" y="1567864"/>
            <a:ext cx="5900371" cy="3977544"/>
          </a:xfrm>
          <a:prstGeom prst="rect">
            <a:avLst/>
          </a:prstGeom>
        </p:spPr>
      </p:pic>
      <p:sp>
        <p:nvSpPr>
          <p:cNvPr id="7" name="TextBox 6">
            <a:extLst>
              <a:ext uri="{FF2B5EF4-FFF2-40B4-BE49-F238E27FC236}">
                <a16:creationId xmlns:a16="http://schemas.microsoft.com/office/drawing/2014/main" id="{F8D5559D-3C3D-DD7C-FBA3-8E884307A7BF}"/>
              </a:ext>
            </a:extLst>
          </p:cNvPr>
          <p:cNvSpPr txBox="1"/>
          <p:nvPr/>
        </p:nvSpPr>
        <p:spPr>
          <a:xfrm>
            <a:off x="6842928" y="1587961"/>
            <a:ext cx="4312055" cy="1631216"/>
          </a:xfrm>
          <a:prstGeom prst="rect">
            <a:avLst/>
          </a:prstGeom>
          <a:noFill/>
        </p:spPr>
        <p:txBody>
          <a:bodyPr wrap="square" rtlCol="0">
            <a:spAutoFit/>
          </a:bodyPr>
          <a:lstStyle/>
          <a:p>
            <a:r>
              <a:rPr lang="en-US" sz="2000" dirty="0">
                <a:solidFill>
                  <a:schemeClr val="accent3">
                    <a:lumMod val="25000"/>
                  </a:schemeClr>
                </a:solidFill>
                <a:latin typeface="Abadi" panose="020B0604020104020204" pitchFamily="34" charset="0"/>
              </a:rPr>
              <a:t>This chart shows a significant increase in the success rate over the years, highlighting the progress and technological advancement achieved over time</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DBD160D-58D6-66CF-4B28-C51B66C698B0}"/>
              </a:ext>
            </a:extLst>
          </p:cNvPr>
          <p:cNvPicPr>
            <a:picLocks noChangeAspect="1"/>
          </p:cNvPicPr>
          <p:nvPr/>
        </p:nvPicPr>
        <p:blipFill>
          <a:blip r:embed="rId3"/>
          <a:stretch>
            <a:fillRect/>
          </a:stretch>
        </p:blipFill>
        <p:spPr>
          <a:xfrm>
            <a:off x="770011" y="1707082"/>
            <a:ext cx="3315163" cy="2800741"/>
          </a:xfrm>
          <a:prstGeom prst="rect">
            <a:avLst/>
          </a:prstGeom>
        </p:spPr>
      </p:pic>
      <p:sp>
        <p:nvSpPr>
          <p:cNvPr id="2" name="TextBox 1">
            <a:extLst>
              <a:ext uri="{FF2B5EF4-FFF2-40B4-BE49-F238E27FC236}">
                <a16:creationId xmlns:a16="http://schemas.microsoft.com/office/drawing/2014/main" id="{2684CC6E-242E-6272-4EFC-9FB0617D7FB8}"/>
              </a:ext>
            </a:extLst>
          </p:cNvPr>
          <p:cNvSpPr txBox="1"/>
          <p:nvPr/>
        </p:nvSpPr>
        <p:spPr>
          <a:xfrm>
            <a:off x="4431323" y="1889090"/>
            <a:ext cx="6270172" cy="923330"/>
          </a:xfrm>
          <a:prstGeom prst="rect">
            <a:avLst/>
          </a:prstGeom>
          <a:noFill/>
        </p:spPr>
        <p:txBody>
          <a:bodyPr wrap="square" rtlCol="0">
            <a:spAutoFit/>
          </a:bodyPr>
          <a:lstStyle/>
          <a:p>
            <a:r>
              <a:rPr lang="en-US" b="1" dirty="0"/>
              <a:t>A query was executed to retrieve all distinct launch site names from the dataset, revealing three unique launch locations used by SpaceX."</a:t>
            </a:r>
            <a:endParaRPr lang="en-US"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780E777-A216-1618-DF40-54AB677FD375}"/>
              </a:ext>
            </a:extLst>
          </p:cNvPr>
          <p:cNvPicPr>
            <a:picLocks noChangeAspect="1"/>
          </p:cNvPicPr>
          <p:nvPr/>
        </p:nvPicPr>
        <p:blipFill>
          <a:blip r:embed="rId3"/>
          <a:stretch>
            <a:fillRect/>
          </a:stretch>
        </p:blipFill>
        <p:spPr>
          <a:xfrm>
            <a:off x="948369" y="1397846"/>
            <a:ext cx="10158884" cy="3298631"/>
          </a:xfrm>
          <a:prstGeom prst="rect">
            <a:avLst/>
          </a:prstGeom>
        </p:spPr>
      </p:pic>
      <p:sp>
        <p:nvSpPr>
          <p:cNvPr id="2" name="TextBox 1">
            <a:extLst>
              <a:ext uri="{FF2B5EF4-FFF2-40B4-BE49-F238E27FC236}">
                <a16:creationId xmlns:a16="http://schemas.microsoft.com/office/drawing/2014/main" id="{F28A54AA-9413-AF39-3558-C62A67149D46}"/>
              </a:ext>
            </a:extLst>
          </p:cNvPr>
          <p:cNvSpPr txBox="1"/>
          <p:nvPr/>
        </p:nvSpPr>
        <p:spPr>
          <a:xfrm>
            <a:off x="1055077" y="5305530"/>
            <a:ext cx="9777046" cy="646331"/>
          </a:xfrm>
          <a:prstGeom prst="rect">
            <a:avLst/>
          </a:prstGeom>
          <a:noFill/>
        </p:spPr>
        <p:txBody>
          <a:bodyPr wrap="square" rtlCol="0">
            <a:spAutoFit/>
          </a:bodyPr>
          <a:lstStyle/>
          <a:p>
            <a:r>
              <a:rPr lang="en-US" b="1" dirty="0"/>
              <a:t>A SQL query was used to retrieve launch records where the site name starts with 'CCA', displaying early missions launched from CCAFS LC-40 between 2010 and 2013</a:t>
            </a:r>
            <a:endParaRPr lang="en-US"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E64A7DD-9548-77C9-D62F-FE6D7A747435}"/>
              </a:ext>
            </a:extLst>
          </p:cNvPr>
          <p:cNvPicPr>
            <a:picLocks noChangeAspect="1"/>
          </p:cNvPicPr>
          <p:nvPr/>
        </p:nvPicPr>
        <p:blipFill>
          <a:blip r:embed="rId3"/>
          <a:stretch>
            <a:fillRect/>
          </a:stretch>
        </p:blipFill>
        <p:spPr>
          <a:xfrm>
            <a:off x="892852" y="1534237"/>
            <a:ext cx="3553321" cy="25435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EBECD07-4BA0-445B-F2B7-149F421AC282}"/>
              </a:ext>
            </a:extLst>
          </p:cNvPr>
          <p:cNvPicPr>
            <a:picLocks noChangeAspect="1"/>
          </p:cNvPicPr>
          <p:nvPr/>
        </p:nvPicPr>
        <p:blipFill>
          <a:blip r:embed="rId3"/>
          <a:stretch>
            <a:fillRect/>
          </a:stretch>
        </p:blipFill>
        <p:spPr>
          <a:xfrm>
            <a:off x="770011" y="1544285"/>
            <a:ext cx="4286848" cy="25435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FE3E5A7-B87B-F740-4D93-6FB032A9DE85}"/>
              </a:ext>
            </a:extLst>
          </p:cNvPr>
          <p:cNvPicPr>
            <a:picLocks noChangeAspect="1"/>
          </p:cNvPicPr>
          <p:nvPr/>
        </p:nvPicPr>
        <p:blipFill>
          <a:blip r:embed="rId3"/>
          <a:stretch>
            <a:fillRect/>
          </a:stretch>
        </p:blipFill>
        <p:spPr>
          <a:xfrm>
            <a:off x="770011" y="1491433"/>
            <a:ext cx="4839375" cy="244826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0C565FE-E582-5A38-5B54-34256E74A42B}"/>
              </a:ext>
            </a:extLst>
          </p:cNvPr>
          <p:cNvPicPr>
            <a:picLocks noChangeAspect="1"/>
          </p:cNvPicPr>
          <p:nvPr/>
        </p:nvPicPr>
        <p:blipFill>
          <a:blip r:embed="rId3"/>
          <a:stretch>
            <a:fillRect/>
          </a:stretch>
        </p:blipFill>
        <p:spPr>
          <a:xfrm>
            <a:off x="770011" y="1618997"/>
            <a:ext cx="4972744" cy="36200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69435" y="4232418"/>
            <a:ext cx="9290416" cy="103990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800" dirty="0">
                <a:solidFill>
                  <a:schemeClr val="tx1"/>
                </a:solidFill>
                <a:latin typeface="+mn-lt"/>
              </a:rPr>
              <a:t>Among all evaluated models, Logistic Regression, Support Vector Machines (SVM), and K-Nearest Neighbors (KNN) achieved the highest predictive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EEA8848F-6559-B34F-5F8D-CBEB9AF2D767}"/>
              </a:ext>
            </a:extLst>
          </p:cNvPr>
          <p:cNvSpPr txBox="1"/>
          <p:nvPr/>
        </p:nvSpPr>
        <p:spPr>
          <a:xfrm>
            <a:off x="894303" y="1788607"/>
            <a:ext cx="6430945" cy="2031325"/>
          </a:xfrm>
          <a:prstGeom prst="rect">
            <a:avLst/>
          </a:prstGeom>
          <a:noFill/>
        </p:spPr>
        <p:txBody>
          <a:bodyPr wrap="square" rtlCol="0">
            <a:spAutoFit/>
          </a:bodyPr>
          <a:lstStyle/>
          <a:p>
            <a:r>
              <a:rPr lang="en-US" dirty="0">
                <a:solidFill>
                  <a:schemeClr val="accent3">
                    <a:lumMod val="25000"/>
                  </a:schemeClr>
                </a:solidFill>
                <a:latin typeface="Abadi" panose="020B0604020104020204" pitchFamily="34" charset="0"/>
              </a:rPr>
              <a:t>Summary of methodologies</a:t>
            </a:r>
          </a:p>
          <a:p>
            <a:pPr marL="285750" indent="-285750">
              <a:buFont typeface="Arial" panose="020B0604020202020204" pitchFamily="34" charset="0"/>
              <a:buChar char="•"/>
            </a:pPr>
            <a:r>
              <a:rPr lang="en-US" dirty="0"/>
              <a:t>Data collected via API and web scraping</a:t>
            </a:r>
          </a:p>
          <a:p>
            <a:pPr marL="285750" indent="-285750">
              <a:buFont typeface="Arial" panose="020B0604020202020204" pitchFamily="34" charset="0"/>
              <a:buChar char="•"/>
            </a:pPr>
            <a:r>
              <a:rPr lang="en-US" dirty="0"/>
              <a:t>Exploratory Data Analysis (EDA) using Pandas and SQLite</a:t>
            </a:r>
          </a:p>
          <a:p>
            <a:pPr marL="285750" indent="-285750">
              <a:buFont typeface="Arial" panose="020B0604020202020204" pitchFamily="34" charset="0"/>
              <a:buChar char="•"/>
            </a:pPr>
            <a:r>
              <a:rPr lang="en-US" dirty="0"/>
              <a:t>Geographic visualization with Folium</a:t>
            </a:r>
          </a:p>
          <a:p>
            <a:pPr marL="285750" indent="-285750">
              <a:buFont typeface="Arial" panose="020B0604020202020204" pitchFamily="34" charset="0"/>
              <a:buChar char="•"/>
            </a:pPr>
            <a:r>
              <a:rPr lang="en-US" dirty="0"/>
              <a:t>Visualization of key information in an interactive dashboard</a:t>
            </a:r>
          </a:p>
          <a:p>
            <a:pPr marL="285750" indent="-285750">
              <a:buFont typeface="Arial" panose="020B0604020202020204" pitchFamily="34" charset="0"/>
              <a:buChar char="•"/>
            </a:pPr>
            <a:r>
              <a:rPr lang="en-US" dirty="0"/>
              <a:t>Predictions using machine learning models.</a:t>
            </a:r>
            <a:endParaRPr lang="en-US"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AA950FB-0578-7D22-5981-0948D5FD3E92}"/>
              </a:ext>
            </a:extLst>
          </p:cNvPr>
          <p:cNvPicPr>
            <a:picLocks noChangeAspect="1"/>
          </p:cNvPicPr>
          <p:nvPr/>
        </p:nvPicPr>
        <p:blipFill>
          <a:blip r:embed="rId3"/>
          <a:stretch>
            <a:fillRect/>
          </a:stretch>
        </p:blipFill>
        <p:spPr>
          <a:xfrm>
            <a:off x="770011" y="1497567"/>
            <a:ext cx="3372321" cy="3038899"/>
          </a:xfrm>
          <a:prstGeom prst="rect">
            <a:avLst/>
          </a:prstGeom>
        </p:spPr>
      </p:pic>
      <p:pic>
        <p:nvPicPr>
          <p:cNvPr id="8" name="Picture 7">
            <a:extLst>
              <a:ext uri="{FF2B5EF4-FFF2-40B4-BE49-F238E27FC236}">
                <a16:creationId xmlns:a16="http://schemas.microsoft.com/office/drawing/2014/main" id="{D1AED6BD-B213-6CE7-86AB-6629DDA07B70}"/>
              </a:ext>
            </a:extLst>
          </p:cNvPr>
          <p:cNvPicPr>
            <a:picLocks noChangeAspect="1"/>
          </p:cNvPicPr>
          <p:nvPr/>
        </p:nvPicPr>
        <p:blipFill>
          <a:blip r:embed="rId4"/>
          <a:stretch>
            <a:fillRect/>
          </a:stretch>
        </p:blipFill>
        <p:spPr>
          <a:xfrm>
            <a:off x="7379816" y="1530224"/>
            <a:ext cx="3905795" cy="35533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9521287B-C270-CC12-44A7-5C5B381CBDAF}"/>
              </a:ext>
            </a:extLst>
          </p:cNvPr>
          <p:cNvPicPr>
            <a:picLocks noChangeAspect="1"/>
          </p:cNvPicPr>
          <p:nvPr/>
        </p:nvPicPr>
        <p:blipFill>
          <a:blip r:embed="rId3"/>
          <a:stretch>
            <a:fillRect/>
          </a:stretch>
        </p:blipFill>
        <p:spPr>
          <a:xfrm>
            <a:off x="770011" y="1416817"/>
            <a:ext cx="3724795" cy="522281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37FECCD-3402-DB3D-C04E-AFB0CBF5D759}"/>
              </a:ext>
            </a:extLst>
          </p:cNvPr>
          <p:cNvPicPr>
            <a:picLocks noChangeAspect="1"/>
          </p:cNvPicPr>
          <p:nvPr/>
        </p:nvPicPr>
        <p:blipFill>
          <a:blip r:embed="rId3"/>
          <a:stretch>
            <a:fillRect/>
          </a:stretch>
        </p:blipFill>
        <p:spPr>
          <a:xfrm>
            <a:off x="770011" y="1566146"/>
            <a:ext cx="4353533" cy="352474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32E7E86-E654-57AA-3ABB-1CB82B5BF003}"/>
              </a:ext>
            </a:extLst>
          </p:cNvPr>
          <p:cNvPicPr>
            <a:picLocks noChangeAspect="1"/>
          </p:cNvPicPr>
          <p:nvPr/>
        </p:nvPicPr>
        <p:blipFill>
          <a:blip r:embed="rId3"/>
          <a:stretch>
            <a:fillRect/>
          </a:stretch>
        </p:blipFill>
        <p:spPr>
          <a:xfrm>
            <a:off x="770011" y="1406769"/>
            <a:ext cx="4115374" cy="46181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dirty="0">
                <a:solidFill>
                  <a:schemeClr val="accent3">
                    <a:lumMod val="25000"/>
                  </a:schemeClr>
                </a:solidFill>
                <a:latin typeface="Abadi"/>
              </a:rPr>
              <a:t> </a:t>
            </a:r>
            <a:r>
              <a:rPr lang="en-US" dirty="0">
                <a:solidFill>
                  <a:srgbClr val="0948CB"/>
                </a:solidFill>
                <a:latin typeface="Abadi"/>
              </a:rPr>
              <a:t>Launch sites’ location markers map</a:t>
            </a:r>
            <a:r>
              <a:rPr lang="en-US" dirty="0">
                <a:solidFill>
                  <a:srgbClr val="0B49CB"/>
                </a:solidFill>
                <a:latin typeface="Abadi"/>
              </a:rPr>
              <a:t>&gt;</a:t>
            </a:r>
          </a:p>
        </p:txBody>
      </p:sp>
      <p:pic>
        <p:nvPicPr>
          <p:cNvPr id="8" name="Picture 7">
            <a:extLst>
              <a:ext uri="{FF2B5EF4-FFF2-40B4-BE49-F238E27FC236}">
                <a16:creationId xmlns:a16="http://schemas.microsoft.com/office/drawing/2014/main" id="{096BEE58-A5F8-0F2E-6E64-5DA70F57F45F}"/>
              </a:ext>
            </a:extLst>
          </p:cNvPr>
          <p:cNvPicPr>
            <a:picLocks noChangeAspect="1"/>
          </p:cNvPicPr>
          <p:nvPr/>
        </p:nvPicPr>
        <p:blipFill>
          <a:blip r:embed="rId3"/>
          <a:stretch>
            <a:fillRect/>
          </a:stretch>
        </p:blipFill>
        <p:spPr>
          <a:xfrm>
            <a:off x="770011" y="1416817"/>
            <a:ext cx="8609289" cy="374714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7" name="Picture 6">
            <a:extLst>
              <a:ext uri="{FF2B5EF4-FFF2-40B4-BE49-F238E27FC236}">
                <a16:creationId xmlns:a16="http://schemas.microsoft.com/office/drawing/2014/main" id="{A50AFF7E-8A66-750F-5B22-393985390668}"/>
              </a:ext>
            </a:extLst>
          </p:cNvPr>
          <p:cNvPicPr>
            <a:picLocks noChangeAspect="1"/>
          </p:cNvPicPr>
          <p:nvPr/>
        </p:nvPicPr>
        <p:blipFill>
          <a:blip r:embed="rId3"/>
          <a:stretch>
            <a:fillRect/>
          </a:stretch>
        </p:blipFill>
        <p:spPr>
          <a:xfrm>
            <a:off x="770011" y="1487156"/>
            <a:ext cx="3479608" cy="2562330"/>
          </a:xfrm>
          <a:prstGeom prst="rect">
            <a:avLst/>
          </a:prstGeom>
        </p:spPr>
      </p:pic>
      <p:pic>
        <p:nvPicPr>
          <p:cNvPr id="10" name="Picture 9">
            <a:extLst>
              <a:ext uri="{FF2B5EF4-FFF2-40B4-BE49-F238E27FC236}">
                <a16:creationId xmlns:a16="http://schemas.microsoft.com/office/drawing/2014/main" id="{750908CE-4271-93C2-066F-B0EFC9199282}"/>
              </a:ext>
            </a:extLst>
          </p:cNvPr>
          <p:cNvPicPr>
            <a:picLocks noChangeAspect="1"/>
          </p:cNvPicPr>
          <p:nvPr/>
        </p:nvPicPr>
        <p:blipFill>
          <a:blip r:embed="rId4"/>
          <a:stretch>
            <a:fillRect/>
          </a:stretch>
        </p:blipFill>
        <p:spPr>
          <a:xfrm>
            <a:off x="7661856" y="1487156"/>
            <a:ext cx="3320993" cy="25623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dirty="0">
                <a:solidFill>
                  <a:schemeClr val="accent3">
                    <a:lumMod val="25000"/>
                  </a:schemeClr>
                </a:solidFill>
                <a:latin typeface="Abadi"/>
              </a:rPr>
              <a:t> </a:t>
            </a:r>
            <a:r>
              <a:rPr lang="en-US" dirty="0">
                <a:solidFill>
                  <a:srgbClr val="0948CB"/>
                </a:solidFill>
                <a:latin typeface="Abadi"/>
              </a:rPr>
              <a:t>Pie chart “Launch success count”&gt;</a:t>
            </a:r>
          </a:p>
        </p:txBody>
      </p:sp>
      <p:pic>
        <p:nvPicPr>
          <p:cNvPr id="4" name="Picture 3" descr="A pie chart with numbers and text&#10;&#10;AI-generated content may be incorrect.">
            <a:extLst>
              <a:ext uri="{FF2B5EF4-FFF2-40B4-BE49-F238E27FC236}">
                <a16:creationId xmlns:a16="http://schemas.microsoft.com/office/drawing/2014/main" id="{FD536BC7-8A18-E6CC-3A7B-732243049D77}"/>
              </a:ext>
            </a:extLst>
          </p:cNvPr>
          <p:cNvPicPr>
            <a:picLocks noChangeAspect="1"/>
          </p:cNvPicPr>
          <p:nvPr/>
        </p:nvPicPr>
        <p:blipFill>
          <a:blip r:embed="rId3"/>
          <a:stretch>
            <a:fillRect/>
          </a:stretch>
        </p:blipFill>
        <p:spPr>
          <a:xfrm>
            <a:off x="770011" y="1397821"/>
            <a:ext cx="6019048" cy="482857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This project aims to predict the success of a rocket landing based on key variables such as payload mass, booster model, and achieved orbit.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&lt;Chart “Highest success ratio”&gt;</a:t>
            </a:r>
          </a:p>
        </p:txBody>
      </p:sp>
      <p:pic>
        <p:nvPicPr>
          <p:cNvPr id="4" name="Picture 3" descr="A pie chart with a red and blue circle&#10;&#10;AI-generated content may be incorrect.">
            <a:extLst>
              <a:ext uri="{FF2B5EF4-FFF2-40B4-BE49-F238E27FC236}">
                <a16:creationId xmlns:a16="http://schemas.microsoft.com/office/drawing/2014/main" id="{FDA8CC1F-6198-0597-DE68-C4B66E21B647}"/>
              </a:ext>
            </a:extLst>
          </p:cNvPr>
          <p:cNvPicPr>
            <a:picLocks noChangeAspect="1"/>
          </p:cNvPicPr>
          <p:nvPr/>
        </p:nvPicPr>
        <p:blipFill>
          <a:blip r:embed="rId3"/>
          <a:stretch>
            <a:fillRect/>
          </a:stretch>
        </p:blipFill>
        <p:spPr>
          <a:xfrm>
            <a:off x="1052516" y="1568951"/>
            <a:ext cx="3696216" cy="307700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&lt;Chart Payload and Launch outcome&gt;</a:t>
            </a:r>
          </a:p>
        </p:txBody>
      </p:sp>
      <p:pic>
        <p:nvPicPr>
          <p:cNvPr id="4" name="Picture 3">
            <a:extLst>
              <a:ext uri="{FF2B5EF4-FFF2-40B4-BE49-F238E27FC236}">
                <a16:creationId xmlns:a16="http://schemas.microsoft.com/office/drawing/2014/main" id="{E3C31054-FE4E-7D2F-1257-02817FE3CBB9}"/>
              </a:ext>
            </a:extLst>
          </p:cNvPr>
          <p:cNvPicPr>
            <a:picLocks noChangeAspect="1"/>
          </p:cNvPicPr>
          <p:nvPr/>
        </p:nvPicPr>
        <p:blipFill>
          <a:blip r:embed="rId3"/>
          <a:stretch>
            <a:fillRect/>
          </a:stretch>
        </p:blipFill>
        <p:spPr>
          <a:xfrm>
            <a:off x="770011" y="1428800"/>
            <a:ext cx="5687367" cy="1766576"/>
          </a:xfrm>
          <a:prstGeom prst="rect">
            <a:avLst/>
          </a:prstGeom>
        </p:spPr>
      </p:pic>
      <p:pic>
        <p:nvPicPr>
          <p:cNvPr id="7" name="Picture 6">
            <a:extLst>
              <a:ext uri="{FF2B5EF4-FFF2-40B4-BE49-F238E27FC236}">
                <a16:creationId xmlns:a16="http://schemas.microsoft.com/office/drawing/2014/main" id="{DDE945C0-EDB4-204E-CD77-7FBE4EA7EB27}"/>
              </a:ext>
            </a:extLst>
          </p:cNvPr>
          <p:cNvPicPr>
            <a:picLocks noChangeAspect="1"/>
          </p:cNvPicPr>
          <p:nvPr/>
        </p:nvPicPr>
        <p:blipFill>
          <a:blip r:embed="rId4"/>
          <a:stretch>
            <a:fillRect/>
          </a:stretch>
        </p:blipFill>
        <p:spPr>
          <a:xfrm>
            <a:off x="5586536" y="3698332"/>
            <a:ext cx="5623712" cy="17308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AFC97BFF-A05E-C86E-9BB2-E1E83507A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82" y="1413860"/>
            <a:ext cx="3534036" cy="30074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82DB578-DDF2-9784-33D3-E6D9F03511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1779" y="1413859"/>
            <a:ext cx="3534036" cy="3007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417A294-CE30-CA27-7F99-534F924AE445}"/>
              </a:ext>
            </a:extLst>
          </p:cNvPr>
          <p:cNvPicPr>
            <a:picLocks noChangeAspect="1"/>
          </p:cNvPicPr>
          <p:nvPr/>
        </p:nvPicPr>
        <p:blipFill>
          <a:blip r:embed="rId3"/>
          <a:stretch>
            <a:fillRect/>
          </a:stretch>
        </p:blipFill>
        <p:spPr>
          <a:xfrm>
            <a:off x="770011" y="1396721"/>
            <a:ext cx="4023053" cy="3255666"/>
          </a:xfrm>
          <a:prstGeom prst="rect">
            <a:avLst/>
          </a:prstGeom>
        </p:spPr>
      </p:pic>
      <p:sp>
        <p:nvSpPr>
          <p:cNvPr id="6" name="TextBox 5">
            <a:extLst>
              <a:ext uri="{FF2B5EF4-FFF2-40B4-BE49-F238E27FC236}">
                <a16:creationId xmlns:a16="http://schemas.microsoft.com/office/drawing/2014/main" id="{2F36EE48-6F5D-AC37-AEE5-A542DCDC3469}"/>
              </a:ext>
            </a:extLst>
          </p:cNvPr>
          <p:cNvSpPr txBox="1"/>
          <p:nvPr/>
        </p:nvSpPr>
        <p:spPr>
          <a:xfrm>
            <a:off x="770011" y="4923692"/>
            <a:ext cx="4394842" cy="369332"/>
          </a:xfrm>
          <a:prstGeom prst="rect">
            <a:avLst/>
          </a:prstGeom>
          <a:noFill/>
        </p:spPr>
        <p:txBody>
          <a:bodyPr wrap="square" rtlCol="0">
            <a:spAutoFit/>
          </a:bodyPr>
          <a:lstStyle/>
          <a:p>
            <a:r>
              <a:rPr lang="en-US" noProof="0"/>
              <a:t>Logistic regression, SVM and KNN</a:t>
            </a:r>
          </a:p>
        </p:txBody>
      </p:sp>
      <p:pic>
        <p:nvPicPr>
          <p:cNvPr id="8" name="Picture 7">
            <a:extLst>
              <a:ext uri="{FF2B5EF4-FFF2-40B4-BE49-F238E27FC236}">
                <a16:creationId xmlns:a16="http://schemas.microsoft.com/office/drawing/2014/main" id="{F3424CF6-8281-ED15-3A46-F58084DBB503}"/>
              </a:ext>
            </a:extLst>
          </p:cNvPr>
          <p:cNvPicPr>
            <a:picLocks noChangeAspect="1"/>
          </p:cNvPicPr>
          <p:nvPr/>
        </p:nvPicPr>
        <p:blipFill>
          <a:blip r:embed="rId4"/>
          <a:stretch>
            <a:fillRect/>
          </a:stretch>
        </p:blipFill>
        <p:spPr>
          <a:xfrm>
            <a:off x="7090424" y="1396722"/>
            <a:ext cx="4023053" cy="3255666"/>
          </a:xfrm>
          <a:prstGeom prst="rect">
            <a:avLst/>
          </a:prstGeom>
        </p:spPr>
      </p:pic>
      <p:sp>
        <p:nvSpPr>
          <p:cNvPr id="10" name="TextBox 9">
            <a:extLst>
              <a:ext uri="{FF2B5EF4-FFF2-40B4-BE49-F238E27FC236}">
                <a16:creationId xmlns:a16="http://schemas.microsoft.com/office/drawing/2014/main" id="{331790D5-0C4A-92FF-FFCE-6E7517E135D9}"/>
              </a:ext>
            </a:extLst>
          </p:cNvPr>
          <p:cNvSpPr txBox="1"/>
          <p:nvPr/>
        </p:nvSpPr>
        <p:spPr>
          <a:xfrm>
            <a:off x="7686988" y="4923692"/>
            <a:ext cx="3014506" cy="369332"/>
          </a:xfrm>
          <a:prstGeom prst="rect">
            <a:avLst/>
          </a:prstGeom>
          <a:noFill/>
        </p:spPr>
        <p:txBody>
          <a:bodyPr wrap="square" rtlCol="0">
            <a:spAutoFit/>
          </a:bodyPr>
          <a:lstStyle/>
          <a:p>
            <a:r>
              <a:rPr lang="en-US" noProof="0" dirty="0"/>
              <a:t>Decision Tree</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80888" y="1553507"/>
            <a:ext cx="10604723" cy="4351338"/>
          </a:xfrm>
          <a:prstGeom prst="rect">
            <a:avLst/>
          </a:prstGeom>
        </p:spPr>
        <p:txBody>
          <a:bodyPr>
            <a:normAutofit/>
          </a:bodyPr>
          <a:lstStyle/>
          <a:p>
            <a:pPr lvl="0"/>
            <a:r>
              <a:rPr lang="en-US" sz="2200" dirty="0">
                <a:solidFill>
                  <a:schemeClr val="accent3">
                    <a:lumMod val="25000"/>
                  </a:schemeClr>
                </a:solidFill>
                <a:latin typeface="Abadi"/>
              </a:rPr>
              <a:t>KSC LC-39A stands out as the top-performing launch site, both in number of successful launches and in success rate (76.9%).</a:t>
            </a:r>
          </a:p>
          <a:p>
            <a:pPr lvl="0"/>
            <a:r>
              <a:rPr lang="en-US" sz="2200" dirty="0">
                <a:solidFill>
                  <a:schemeClr val="accent3">
                    <a:lumMod val="25000"/>
                  </a:schemeClr>
                </a:solidFill>
                <a:latin typeface="Abadi"/>
              </a:rPr>
              <a:t>The most successful payload range is 3000–4000 kg, while the Falcon 9 FT booster version achieved the highest success rate.</a:t>
            </a:r>
          </a:p>
          <a:p>
            <a:pPr>
              <a:lnSpc>
                <a:spcPct val="100000"/>
              </a:lnSpc>
              <a:spcBef>
                <a:spcPts val="1400"/>
              </a:spcBef>
            </a:pPr>
            <a:r>
              <a:rPr lang="en-US" sz="2200" dirty="0">
                <a:solidFill>
                  <a:schemeClr val="accent3">
                    <a:lumMod val="25000"/>
                  </a:schemeClr>
                </a:solidFill>
                <a:latin typeface="Abadi"/>
              </a:rPr>
              <a:t>Among the four models analyzed, Logistic Regression, SVM, and KNN exhibit similar performance in terms of classification results, as shown by their confusion matrices. All three models achieved comparable predictions for successful landings and made a similar number of misclassifications for failures. While none of them delivers a perfect solution, they represent some of the most effective options available given the current data and modeling context.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959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a:t>
            </a:r>
          </a:p>
          <a:p>
            <a:pPr lvl="1">
              <a:lnSpc>
                <a:spcPct val="120000"/>
              </a:lnSpc>
              <a:spcBef>
                <a:spcPts val="1400"/>
              </a:spcBef>
            </a:pPr>
            <a:r>
              <a:rPr lang="en-US" sz="7600" dirty="0">
                <a:solidFill>
                  <a:schemeClr val="bg2">
                    <a:lumMod val="50000"/>
                  </a:schemeClr>
                </a:solidFill>
                <a:latin typeface="Abadi"/>
              </a:rPr>
              <a:t>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new column ‘Class’ was added, to work as labels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Via API</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 connection was made with the SpaceX site, so data could be retrieved and used to set up the first version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Via Web Scrapping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The SpaceX Wikipedia page was scrapped to finish assembling the first version of the dataset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 data was retrieved using the SpaceX REST API. The JSON response was normalized and filtered to remove rows with multiple cores or payloads. Additional information was obtained via API calls using identification numbers, and the resulting data was compiled into a structured dataset for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https://github.com/betica07/DSc_CapstoneProject_IBM.git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75828E00-5F9A-7043-FA6F-F4C59B72044B}"/>
              </a:ext>
            </a:extLst>
          </p:cNvPr>
          <p:cNvPicPr>
            <a:picLocks noChangeAspect="1"/>
          </p:cNvPicPr>
          <p:nvPr/>
        </p:nvPicPr>
        <p:blipFill>
          <a:blip r:embed="rId3"/>
          <a:stretch>
            <a:fillRect/>
          </a:stretch>
        </p:blipFill>
        <p:spPr>
          <a:xfrm>
            <a:off x="6535335" y="1316334"/>
            <a:ext cx="4567535" cy="554166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816112"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HTML elements were identified using class attributes.</a:t>
            </a:r>
            <a:br>
              <a:rPr lang="en-US" sz="2200" dirty="0">
                <a:solidFill>
                  <a:schemeClr val="accent3">
                    <a:lumMod val="25000"/>
                  </a:schemeClr>
                </a:solidFill>
                <a:latin typeface="Abadi" panose="020B0604020104020204" pitchFamily="34" charset="0"/>
              </a:rPr>
            </a:b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were used to extract and parse launch record data from the SpaceX site.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Relevant content (launch site, date, payload mass, booster version, etc.) was extracted and stored in a structured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https://github.com/betica07/DSc_CapstoneProject_IBM.git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descr="A diagram of a data flow&#10;&#10;AI-generated content may be incorrect.">
            <a:extLst>
              <a:ext uri="{FF2B5EF4-FFF2-40B4-BE49-F238E27FC236}">
                <a16:creationId xmlns:a16="http://schemas.microsoft.com/office/drawing/2014/main" id="{56809E38-35BA-3150-7C87-C23A6A3ECB45}"/>
              </a:ext>
            </a:extLst>
          </p:cNvPr>
          <p:cNvPicPr>
            <a:picLocks noChangeAspect="1"/>
          </p:cNvPicPr>
          <p:nvPr/>
        </p:nvPicPr>
        <p:blipFill>
          <a:blip r:embed="rId3"/>
          <a:stretch>
            <a:fillRect/>
          </a:stretch>
        </p:blipFill>
        <p:spPr>
          <a:xfrm>
            <a:off x="6926906" y="1312113"/>
            <a:ext cx="4342683" cy="54655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2183</TotalTime>
  <Words>1820</Words>
  <Application>Microsoft Office PowerPoint</Application>
  <PresentationFormat>Widescreen</PresentationFormat>
  <Paragraphs>192</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Beatriz Calzadilla</cp:lastModifiedBy>
  <cp:revision>238</cp:revision>
  <dcterms:created xsi:type="dcterms:W3CDTF">2021-04-29T18:58:34Z</dcterms:created>
  <dcterms:modified xsi:type="dcterms:W3CDTF">2025-06-25T17:59:12Z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